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1"/>
  </p:sldMasterIdLst>
  <p:notesMasterIdLst>
    <p:notesMasterId r:id="rId13"/>
  </p:notesMasterIdLst>
  <p:handoutMasterIdLst>
    <p:handoutMasterId r:id="rId14"/>
  </p:handoutMasterIdLst>
  <p:sldIdLst>
    <p:sldId id="295" r:id="rId2"/>
    <p:sldId id="298" r:id="rId3"/>
    <p:sldId id="313" r:id="rId4"/>
    <p:sldId id="310" r:id="rId5"/>
    <p:sldId id="311" r:id="rId6"/>
    <p:sldId id="312" r:id="rId7"/>
    <p:sldId id="317" r:id="rId8"/>
    <p:sldId id="318" r:id="rId9"/>
    <p:sldId id="315" r:id="rId10"/>
    <p:sldId id="316" r:id="rId11"/>
    <p:sldId id="308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33" autoAdjust="0"/>
    <p:restoredTop sz="97921" autoAdjust="0"/>
  </p:normalViewPr>
  <p:slideViewPr>
    <p:cSldViewPr snapToGrid="0">
      <p:cViewPr>
        <p:scale>
          <a:sx n="150" d="100"/>
          <a:sy n="150" d="100"/>
        </p:scale>
        <p:origin x="-30" y="2514"/>
      </p:cViewPr>
      <p:guideLst>
        <p:guide orient="horz" pos="1366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A7959C71-B73A-49FF-9308-B24F710812B5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D6790D8E-0C56-4F61-9B17-7A3874427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7238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5468FC2B-D455-4AC4-9C5E-9317124768F4}" type="datetimeFigureOut">
              <a:rPr lang="en-US" smtClean="0"/>
              <a:pPr/>
              <a:t>9/22/2013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99807D-D128-4837-BF84-5EA633F317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328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9295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9549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199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132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6088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80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4616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461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6088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6088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10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Lime Cellular, 2013 - All Rights Reserved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Lime Cellular, 2013 - All Rights Reserved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Lime Cellular, 2013 - All Rights Reserved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5275" y="1562100"/>
            <a:ext cx="8639175" cy="60642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98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Lime Cellular, 2013 - All Rights Reserved</a:t>
            </a: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95275" y="1562100"/>
            <a:ext cx="8639175" cy="60642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5300" y="5905500"/>
            <a:ext cx="8267700" cy="51435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023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Lime Cellular, 2013 - All Rights Reserved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524000"/>
            <a:ext cx="8229600" cy="381000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Click to edit key question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09600" y="20574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4724400" y="20574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Lime Cellular, 2013 - All Rights Reserved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14324" y="1590675"/>
            <a:ext cx="8448675" cy="470535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Lime Cellular, 2013 - All Rights Reserved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2590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63652" y="228599"/>
            <a:ext cx="8667750" cy="100477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66700" y="1600199"/>
            <a:ext cx="8667750" cy="47148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chemeClr val="bg2"/>
          </a:solidFill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535498" y="6522463"/>
            <a:ext cx="2073003" cy="230832"/>
          </a:xfrm>
          <a:prstGeom prst="rect">
            <a:avLst/>
          </a:prstGeom>
        </p:spPr>
        <p:txBody>
          <a:bodyPr vert="horz" wrap="none" anchor="ctr">
            <a:sp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Lime Cellular, 2013 -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4" r:id="rId3"/>
    <p:sldLayoutId id="2147483675" r:id="rId4"/>
    <p:sldLayoutId id="2147483671" r:id="rId5"/>
    <p:sldLayoutId id="2147483672" r:id="rId6"/>
    <p:sldLayoutId id="2147483673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Marketing for Bars &amp; Clubs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4298950"/>
            <a:ext cx="4038600" cy="203676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1400" smtClean="0"/>
              <a:t>Using cellular to engage with prospects &amp; customers who’ve </a:t>
            </a:r>
            <a:r>
              <a:rPr lang="en-US" sz="1400" b="1" u="sng" smtClean="0"/>
              <a:t>asked</a:t>
            </a:r>
            <a:r>
              <a:rPr lang="en-US" sz="1400" smtClean="0"/>
              <a:t> to hear from YOU</a:t>
            </a:r>
          </a:p>
          <a:p>
            <a:pPr>
              <a:spcBef>
                <a:spcPts val="500"/>
              </a:spcBef>
            </a:pPr>
            <a:r>
              <a:rPr lang="en-US" sz="1400" smtClean="0"/>
              <a:t>Combines elements of print signage, SMS (text messages), mobile web, and a “mobile wallet”</a:t>
            </a:r>
          </a:p>
          <a:p>
            <a:pPr>
              <a:spcBef>
                <a:spcPts val="500"/>
              </a:spcBef>
            </a:pPr>
            <a:r>
              <a:rPr lang="en-US" sz="1400" smtClean="0"/>
              <a:t>Trivia games, polls &amp; questions, drawings and contests, coupons, event/listing notifications, etc.</a:t>
            </a:r>
          </a:p>
          <a:p>
            <a:pPr>
              <a:spcBef>
                <a:spcPts val="500"/>
              </a:spcBef>
            </a:pPr>
            <a:r>
              <a:rPr lang="en-US" sz="1400" smtClean="0"/>
              <a:t>Uses SMS (texting) as the communications channel for the deepest user penetration and ease of use</a:t>
            </a:r>
          </a:p>
          <a:p>
            <a:pPr>
              <a:spcBef>
                <a:spcPts val="500"/>
              </a:spcBef>
            </a:pPr>
            <a:endParaRPr lang="en-US" sz="1400" smtClean="0"/>
          </a:p>
          <a:p>
            <a:pPr>
              <a:spcBef>
                <a:spcPts val="500"/>
              </a:spcBef>
            </a:pPr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5105400" y="4298950"/>
            <a:ext cx="4038600" cy="203676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1400" smtClean="0"/>
              <a:t>80% of cell phone owners text, up from 58% in 2007</a:t>
            </a:r>
            <a:r>
              <a:rPr lang="en-US" sz="1400" baseline="30000" smtClean="0"/>
              <a:t> </a:t>
            </a:r>
            <a:r>
              <a:rPr lang="en-US" sz="1400" smtClean="0"/>
              <a:t>(Pew Research, Dec. 2012)</a:t>
            </a:r>
          </a:p>
          <a:p>
            <a:pPr>
              <a:spcBef>
                <a:spcPts val="500"/>
              </a:spcBef>
            </a:pPr>
            <a:r>
              <a:rPr lang="en-US" sz="1400" smtClean="0"/>
              <a:t>In the US, 75% send text messages, 49% use apps and 49% browse internet (ComScore, 2012)</a:t>
            </a:r>
          </a:p>
          <a:p>
            <a:pPr>
              <a:spcBef>
                <a:spcPts val="500"/>
              </a:spcBef>
            </a:pPr>
            <a:r>
              <a:rPr lang="en-US" sz="1400" smtClean="0"/>
              <a:t>49% of those who use social media prefer texting to calling (Performics, Jan 2012))</a:t>
            </a:r>
          </a:p>
          <a:p>
            <a:pPr>
              <a:spcBef>
                <a:spcPts val="500"/>
              </a:spcBef>
            </a:pPr>
            <a:r>
              <a:rPr lang="en-US" sz="1400" smtClean="0"/>
              <a:t>Studies indicate 97% read SMS (text) within 15 minutes; 84 % within 1 hour (Nielsen, 2012)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930134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 is Mobile Marketing?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24399" y="3935968"/>
            <a:ext cx="4048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And Why Should You Care?</a:t>
            </a:r>
            <a:endParaRPr lang="en-US" sz="2000" b="1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3621256" y="6383964"/>
            <a:ext cx="1901482" cy="507831"/>
          </a:xfrm>
        </p:spPr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Tezz</a:t>
            </a:r>
            <a:r>
              <a:rPr lang="en-US" dirty="0" smtClean="0"/>
              <a:t> , </a:t>
            </a:r>
            <a:r>
              <a:rPr lang="en-US" dirty="0" smtClean="0"/>
              <a:t>2013 - All Rights </a:t>
            </a:r>
            <a:r>
              <a:rPr lang="en-US" dirty="0" smtClean="0"/>
              <a:t>Reserved</a:t>
            </a:r>
          </a:p>
          <a:p>
            <a:r>
              <a:rPr lang="en-US" dirty="0" smtClean="0"/>
              <a:t>Contact 407-603-6477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639" y="1577139"/>
            <a:ext cx="7636718" cy="24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8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Sharing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66142" y="6453213"/>
            <a:ext cx="1811714" cy="369332"/>
          </a:xfrm>
        </p:spPr>
        <p:txBody>
          <a:bodyPr/>
          <a:lstStyle/>
          <a:p>
            <a:r>
              <a:rPr lang="en-US" dirty="0" err="1" smtClean="0"/>
              <a:t>MyTezz</a:t>
            </a:r>
            <a:r>
              <a:rPr lang="en-US" dirty="0" smtClean="0"/>
              <a:t> 2013 - All Rights Reserved</a:t>
            </a:r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With viral sharing</a:t>
            </a:r>
            <a:r>
              <a:rPr lang="en-US" dirty="0"/>
              <a:t> </a:t>
            </a:r>
            <a:r>
              <a:rPr lang="en-US" dirty="0" smtClean="0"/>
              <a:t>of offers, your opt-in list will grow quickly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9468" y="1987550"/>
            <a:ext cx="6599414" cy="4651248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114300" y="2924175"/>
            <a:ext cx="2238375" cy="981075"/>
          </a:xfrm>
          <a:prstGeom prst="wedgeRectCallout">
            <a:avLst>
              <a:gd name="adj1" fmla="val 57768"/>
              <a:gd name="adj2" fmla="val 140977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50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Because of viral sharing, this offer generated 34 new opt-ins over an 3 hour period!</a:t>
            </a:r>
          </a:p>
        </p:txBody>
      </p:sp>
    </p:spTree>
    <p:extLst>
      <p:ext uri="{BB962C8B-B14F-4D97-AF65-F5344CB8AC3E}">
        <p14:creationId xmlns:p14="http://schemas.microsoft.com/office/powerpoint/2010/main" xmlns="" val="22042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SMS for Bars and Clubs is Affordable &amp; Easy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SMS offers a low-cost investment with high value rewards.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Reward repeat and loyal customers</a:t>
            </a:r>
          </a:p>
          <a:p>
            <a:r>
              <a:rPr lang="en-US" sz="2400" b="1" dirty="0" smtClean="0"/>
              <a:t>Provide a fun and engaging marketing channel that will drive sales</a:t>
            </a:r>
          </a:p>
          <a:p>
            <a:r>
              <a:rPr lang="en-US" sz="2400" b="1" dirty="0" smtClean="0"/>
              <a:t>Increase the speed and efficiency of alerting your customers of events</a:t>
            </a:r>
            <a:endParaRPr lang="en-US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3666142" y="6453213"/>
            <a:ext cx="1811714" cy="369332"/>
          </a:xfrm>
        </p:spPr>
        <p:txBody>
          <a:bodyPr/>
          <a:lstStyle/>
          <a:p>
            <a:r>
              <a:rPr lang="en-US" dirty="0" err="1" smtClean="0"/>
              <a:t>MyTezz</a:t>
            </a:r>
            <a:r>
              <a:rPr lang="en-US" dirty="0" smtClean="0"/>
              <a:t> 2013 - All Rights Reserved</a:t>
            </a:r>
          </a:p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14324" y="5894739"/>
            <a:ext cx="8515349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Lime’s platform provides an easy, affordable, and fully functional platform for engaging with clients using the most premium and effective marketing channel there is today – SMS</a:t>
            </a:r>
            <a:endParaRPr lang="en-US" sz="1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3561" y="2457450"/>
            <a:ext cx="4556614" cy="30573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16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SMS Engagement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3358868" y="6374439"/>
            <a:ext cx="1901483" cy="507831"/>
          </a:xfrm>
        </p:spPr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Tezz</a:t>
            </a:r>
            <a:r>
              <a:rPr lang="en-US" dirty="0" smtClean="0"/>
              <a:t> , 2013 - All Rights Reserved</a:t>
            </a:r>
          </a:p>
          <a:p>
            <a:r>
              <a:rPr lang="en-US" dirty="0" smtClean="0"/>
              <a:t>Contact 407-603-6477</a:t>
            </a:r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6079" y="1525381"/>
            <a:ext cx="8487942" cy="502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80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23" y="2037801"/>
            <a:ext cx="3182112" cy="41130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7641" y="4227958"/>
            <a:ext cx="1536359" cy="2048479"/>
          </a:xfrm>
          <a:prstGeom prst="ellipse">
            <a:avLst/>
          </a:prstGeom>
          <a:ln w="38100"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Opt-in Lists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There are many ways to develop your ‘opt-in’ participant lists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>
          <a:xfrm>
            <a:off x="3621260" y="6383964"/>
            <a:ext cx="1901483" cy="507831"/>
          </a:xfrm>
        </p:spPr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Tezz</a:t>
            </a:r>
            <a:r>
              <a:rPr lang="en-US" dirty="0" smtClean="0"/>
              <a:t> , 2013 - All Rights Reserved</a:t>
            </a:r>
          </a:p>
          <a:p>
            <a:r>
              <a:rPr lang="en-US" dirty="0" smtClean="0"/>
              <a:t>Contact 407-603-6477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91" y="1951452"/>
            <a:ext cx="4321053" cy="3706368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609601" y="4623062"/>
            <a:ext cx="2171699" cy="1748559"/>
          </a:xfrm>
          <a:prstGeom prst="wedgeRectCallout">
            <a:avLst>
              <a:gd name="adj1" fmla="val -71739"/>
              <a:gd name="adj2" fmla="val 77069"/>
            </a:avLst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2"/>
                </a:solidFill>
              </a:rPr>
              <a:t>‘Drop-in’ ready Facebook, Web, and Mobile opt-in form code is auto-generated by the platform.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3287" y="2238533"/>
            <a:ext cx="3177425" cy="4133088"/>
          </a:xfrm>
          <a:prstGeom prst="rect">
            <a:avLst/>
          </a:prstGeom>
        </p:spPr>
      </p:pic>
      <p:sp>
        <p:nvSpPr>
          <p:cNvPr id="15" name="Rectangular Callout 14"/>
          <p:cNvSpPr/>
          <p:nvPr/>
        </p:nvSpPr>
        <p:spPr>
          <a:xfrm>
            <a:off x="3162299" y="2036909"/>
            <a:ext cx="2171699" cy="1191832"/>
          </a:xfrm>
          <a:prstGeom prst="wedgeRectCallout">
            <a:avLst>
              <a:gd name="adj1" fmla="val -50248"/>
              <a:gd name="adj2" fmla="val 181621"/>
            </a:avLst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2"/>
                </a:solidFill>
              </a:rPr>
              <a:t>A self-service kiosk can be created using a WYSIWYG interface in minutes</a:t>
            </a:r>
            <a:endParaRPr lang="en-US" dirty="0"/>
          </a:p>
        </p:txBody>
      </p:sp>
      <p:sp>
        <p:nvSpPr>
          <p:cNvPr id="16" name="Rectangular Callout 15"/>
          <p:cNvSpPr/>
          <p:nvPr/>
        </p:nvSpPr>
        <p:spPr>
          <a:xfrm>
            <a:off x="6877050" y="3012617"/>
            <a:ext cx="2171699" cy="1191832"/>
          </a:xfrm>
          <a:prstGeom prst="wedgeRectCallout">
            <a:avLst>
              <a:gd name="adj1" fmla="val 55015"/>
              <a:gd name="adj2" fmla="val 106497"/>
            </a:avLst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2"/>
                </a:solidFill>
              </a:rPr>
              <a:t>Use posters and signs in your bar to promote participation.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94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999"/>
          <a:stretch/>
        </p:blipFill>
        <p:spPr>
          <a:xfrm>
            <a:off x="7040452" y="4126980"/>
            <a:ext cx="1818470" cy="2026109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Segmenting Customers into Affinity Groups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21258" y="6383964"/>
            <a:ext cx="1901483" cy="507831"/>
          </a:xfrm>
        </p:spPr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Tezz</a:t>
            </a:r>
            <a:r>
              <a:rPr lang="en-US" dirty="0" smtClean="0"/>
              <a:t> , 2013 - All Rights Reserved</a:t>
            </a:r>
          </a:p>
          <a:p>
            <a:r>
              <a:rPr lang="en-US" dirty="0" smtClean="0"/>
              <a:t>Contact 407-603-6477</a:t>
            </a:r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Organize clients into affinity groups to ensure targeted and relevant communications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Targeted messages to affinity groups can establish YOUR club as ‘the’ gathering place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6860" y="2133176"/>
            <a:ext cx="1804416" cy="3432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290" y="2100872"/>
            <a:ext cx="4004068" cy="3438144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323976" y="3505201"/>
            <a:ext cx="2902884" cy="2266950"/>
          </a:xfrm>
          <a:prstGeom prst="wedgeRectCallout">
            <a:avLst>
              <a:gd name="adj1" fmla="val -96301"/>
              <a:gd name="adj2" fmla="val 574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/>
                </a:solidFill>
              </a:rPr>
              <a:t>SMS ‘contact lists’ </a:t>
            </a:r>
            <a:r>
              <a:rPr lang="en-US" dirty="0" smtClean="0">
                <a:solidFill>
                  <a:schemeClr val="accent2"/>
                </a:solidFill>
              </a:rPr>
              <a:t>allow </a:t>
            </a:r>
            <a:r>
              <a:rPr lang="en-US" dirty="0">
                <a:solidFill>
                  <a:schemeClr val="accent2"/>
                </a:solidFill>
              </a:rPr>
              <a:t>segmentation &amp; </a:t>
            </a:r>
            <a:r>
              <a:rPr lang="en-US" dirty="0" smtClean="0">
                <a:solidFill>
                  <a:schemeClr val="accent2"/>
                </a:solidFill>
              </a:rPr>
              <a:t>targeting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Consider opt-in </a:t>
            </a:r>
            <a:r>
              <a:rPr lang="en-US" dirty="0">
                <a:solidFill>
                  <a:schemeClr val="accent2"/>
                </a:solidFill>
              </a:rPr>
              <a:t>groups to promote &amp; establish tournaments and events, e.g. Poker, Darts, Football, </a:t>
            </a:r>
            <a:r>
              <a:rPr lang="en-US" dirty="0"/>
              <a:t>etc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271" y="2133176"/>
            <a:ext cx="1804416" cy="343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5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4676" y="2622387"/>
            <a:ext cx="2486024" cy="2502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TXT</a:t>
            </a:r>
            <a:r>
              <a:rPr lang="en-US" dirty="0"/>
              <a:t>2</a:t>
            </a:r>
            <a:r>
              <a:rPr lang="en-US" dirty="0" smtClean="0"/>
              <a:t>Win Contests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21258" y="6383964"/>
            <a:ext cx="1901483" cy="507831"/>
          </a:xfrm>
        </p:spPr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Tezz</a:t>
            </a:r>
            <a:r>
              <a:rPr lang="en-US" dirty="0" smtClean="0"/>
              <a:t> , 2013 - All Rights Reserved</a:t>
            </a:r>
          </a:p>
          <a:p>
            <a:r>
              <a:rPr lang="en-US" dirty="0" smtClean="0"/>
              <a:t>Contact 407-603-6477</a:t>
            </a:r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SMS contests present a fun way to </a:t>
            </a:r>
            <a:r>
              <a:rPr lang="en-US" i="1" dirty="0" smtClean="0"/>
              <a:t>engage with a purpose</a:t>
            </a:r>
            <a:r>
              <a:rPr lang="en-US" dirty="0" smtClean="0"/>
              <a:t> – drive more sales.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midnight drawing is the perfect way to ‘hold’ patrons in the bar till closing</a:t>
            </a:r>
            <a:endParaRPr lang="en-US" dirty="0"/>
          </a:p>
        </p:txBody>
      </p:sp>
      <p:pic>
        <p:nvPicPr>
          <p:cNvPr id="7" name="Picture 6" descr="S5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134" y="2023533"/>
            <a:ext cx="3195833" cy="3911599"/>
          </a:xfrm>
          <a:prstGeom prst="rect">
            <a:avLst/>
          </a:prstGeom>
        </p:spPr>
      </p:pic>
      <p:pic>
        <p:nvPicPr>
          <p:cNvPr id="8" name="Picture 7" descr="S5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7980" y="2040467"/>
            <a:ext cx="3344539" cy="389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46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Defining TEXT2WIN Contests is a Snap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19500" y="6483350"/>
            <a:ext cx="1903241" cy="408445"/>
          </a:xfrm>
        </p:spPr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Tezz</a:t>
            </a:r>
            <a:r>
              <a:rPr lang="en-US" dirty="0" smtClean="0"/>
              <a:t> , 2013 - All Rights Reserved</a:t>
            </a:r>
          </a:p>
          <a:p>
            <a:r>
              <a:rPr lang="en-US" dirty="0" smtClean="0"/>
              <a:t>Contact 407-603-6477</a:t>
            </a:r>
          </a:p>
          <a:p>
            <a:endParaRPr lang="en-US" dirty="0" smtClean="0"/>
          </a:p>
        </p:txBody>
      </p:sp>
      <p:sp>
        <p:nvSpPr>
          <p:cNvPr id="11" name="Rectangular Callout 10"/>
          <p:cNvSpPr/>
          <p:nvPr/>
        </p:nvSpPr>
        <p:spPr>
          <a:xfrm>
            <a:off x="523875" y="1591424"/>
            <a:ext cx="3321985" cy="4866526"/>
          </a:xfrm>
          <a:prstGeom prst="wedgeRectCallout">
            <a:avLst>
              <a:gd name="adj1" fmla="val -66195"/>
              <a:gd name="adj2" fmla="val 468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Draw from an entire opt-in list or narrow down to only those who’ve ‘texted in’ during a specified ‘entry’ period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Multiple winners can be defined, e.g., 1</a:t>
            </a:r>
            <a:r>
              <a:rPr lang="en-US" baseline="30000" dirty="0" smtClean="0">
                <a:solidFill>
                  <a:schemeClr val="accent2"/>
                </a:solidFill>
              </a:rPr>
              <a:t>st</a:t>
            </a:r>
            <a:r>
              <a:rPr lang="en-US" dirty="0" smtClean="0">
                <a:solidFill>
                  <a:schemeClr val="accent2"/>
                </a:solidFill>
              </a:rPr>
              <a:t>, 2</a:t>
            </a:r>
            <a:r>
              <a:rPr lang="en-US" baseline="30000" dirty="0" smtClean="0">
                <a:solidFill>
                  <a:schemeClr val="accent2"/>
                </a:solidFill>
              </a:rPr>
              <a:t>nd</a:t>
            </a:r>
            <a:r>
              <a:rPr lang="en-US" dirty="0" smtClean="0">
                <a:solidFill>
                  <a:schemeClr val="accent2"/>
                </a:solidFill>
              </a:rPr>
              <a:t>, 3</a:t>
            </a:r>
            <a:r>
              <a:rPr lang="en-US" baseline="30000" dirty="0" smtClean="0">
                <a:solidFill>
                  <a:schemeClr val="accent2"/>
                </a:solidFill>
              </a:rPr>
              <a:t>rd</a:t>
            </a:r>
            <a:r>
              <a:rPr lang="en-US" dirty="0" smtClean="0">
                <a:solidFill>
                  <a:schemeClr val="accent2"/>
                </a:solidFill>
              </a:rPr>
              <a:t> place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Each winner can be provided with a different award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Losing players can be awarded a consolation prize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Contests can be scheduled in advance, making regular drawings easy to run</a:t>
            </a:r>
          </a:p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Winning number notifications can be sent via email, text to manager for prize verification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5835" y="1591516"/>
            <a:ext cx="4852416" cy="49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98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Birthday Wishes to Increase Loyalty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21258" y="6383964"/>
            <a:ext cx="1901483" cy="507831"/>
          </a:xfrm>
        </p:spPr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Tezz</a:t>
            </a:r>
            <a:r>
              <a:rPr lang="en-US" dirty="0" smtClean="0"/>
              <a:t> , 2013 - All Rights Reserved</a:t>
            </a:r>
          </a:p>
          <a:p>
            <a:r>
              <a:rPr lang="en-US" dirty="0" smtClean="0"/>
              <a:t>Contact 407-603-6477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000" i="1" dirty="0" smtClean="0"/>
              <a:t>Sent automatically, birthday</a:t>
            </a:r>
            <a:r>
              <a:rPr lang="en-US" sz="2000" i="1" dirty="0"/>
              <a:t> </a:t>
            </a:r>
            <a:r>
              <a:rPr lang="en-US" sz="2000" i="1" dirty="0" smtClean="0"/>
              <a:t>wishes provide an easy way to drive repeat business </a:t>
            </a:r>
            <a:endParaRPr lang="en-US" sz="20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3875" y="6115050"/>
            <a:ext cx="8267700" cy="3429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All of the BIG chains send Birthday Wishes for good reason – they increase loyalty!</a:t>
            </a:r>
            <a:endParaRPr lang="en-US" dirty="0"/>
          </a:p>
        </p:txBody>
      </p:sp>
      <p:pic>
        <p:nvPicPr>
          <p:cNvPr id="7" name="Picture 13" descr="C:\Users\Mike\AppData\Local\Microsoft\Windows\Temporary Internet Files\Content.IE5\8BCZG1U7\MP900386164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3426" b="-4623"/>
          <a:stretch/>
        </p:blipFill>
        <p:spPr bwMode="auto">
          <a:xfrm>
            <a:off x="7440572" y="3469852"/>
            <a:ext cx="1474536" cy="2211804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949" y="1935184"/>
            <a:ext cx="7785094" cy="4059936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523875" y="4105276"/>
            <a:ext cx="3321985" cy="1412452"/>
          </a:xfrm>
          <a:prstGeom prst="wedgeRectCallout">
            <a:avLst>
              <a:gd name="adj1" fmla="val -66195"/>
              <a:gd name="adj2" fmla="val 468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Automatically have your birthday coupons sent a few days before or on the day of your customers’ birthday.  </a:t>
            </a:r>
          </a:p>
        </p:txBody>
      </p:sp>
    </p:spTree>
    <p:extLst>
      <p:ext uri="{BB962C8B-B14F-4D97-AF65-F5344CB8AC3E}">
        <p14:creationId xmlns:p14="http://schemas.microsoft.com/office/powerpoint/2010/main" xmlns="" val="280839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29" y="2001774"/>
            <a:ext cx="6173242" cy="464515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Coupons, a powerful sales driver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21258" y="6383964"/>
            <a:ext cx="1901483" cy="507831"/>
          </a:xfrm>
        </p:spPr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Tezz</a:t>
            </a:r>
            <a:r>
              <a:rPr lang="en-US" dirty="0" smtClean="0"/>
              <a:t> , 2013 - All Rights Reserved</a:t>
            </a:r>
          </a:p>
          <a:p>
            <a:r>
              <a:rPr lang="en-US" dirty="0" smtClean="0"/>
              <a:t>Contact 407-603-6477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Our platform offers the best couponing capability in the industry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6019800" y="2476500"/>
            <a:ext cx="3028950" cy="3333750"/>
          </a:xfrm>
          <a:prstGeom prst="wedgeRectCallout">
            <a:avLst>
              <a:gd name="adj1" fmla="val 52270"/>
              <a:gd name="adj2" fmla="val 77754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Consider these facts:</a:t>
            </a:r>
          </a:p>
          <a:p>
            <a:pPr marL="285750" indent="-285750">
              <a:spcBef>
                <a:spcPts val="500"/>
              </a:spcBef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87% of all shoppers use coupons (source: Advertising Age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spcBef>
                <a:spcPts val="5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16.5</a:t>
            </a:r>
            <a:r>
              <a:rPr lang="en-US" sz="1400" dirty="0">
                <a:solidFill>
                  <a:schemeClr val="tx1"/>
                </a:solidFill>
              </a:rPr>
              <a:t>% of US adult mobile phone users redeem mobile coupons. </a:t>
            </a:r>
            <a:r>
              <a:rPr lang="en-US" sz="1400" dirty="0" smtClean="0">
                <a:solidFill>
                  <a:schemeClr val="tx1"/>
                </a:solidFill>
              </a:rPr>
              <a:t>Mobile coupon use expected to rise </a:t>
            </a:r>
            <a:r>
              <a:rPr lang="en-US" sz="1400" dirty="0">
                <a:solidFill>
                  <a:schemeClr val="tx1"/>
                </a:solidFill>
              </a:rPr>
              <a:t>from 12.3M in </a:t>
            </a:r>
            <a:r>
              <a:rPr lang="en-US" sz="1400" dirty="0" smtClean="0">
                <a:solidFill>
                  <a:schemeClr val="tx1"/>
                </a:solidFill>
              </a:rPr>
              <a:t>‘10 </a:t>
            </a:r>
            <a:r>
              <a:rPr lang="en-US" sz="1400" dirty="0">
                <a:solidFill>
                  <a:schemeClr val="tx1"/>
                </a:solidFill>
              </a:rPr>
              <a:t>to 53.2M in </a:t>
            </a:r>
            <a:r>
              <a:rPr lang="en-US" sz="1400" dirty="0" smtClean="0">
                <a:solidFill>
                  <a:schemeClr val="tx1"/>
                </a:solidFill>
              </a:rPr>
              <a:t>‘14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500"/>
              </a:spcBef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By 2014 1-in-4 will redeem a mobile </a:t>
            </a:r>
            <a:r>
              <a:rPr lang="en-US" sz="1400" dirty="0" smtClean="0">
                <a:solidFill>
                  <a:schemeClr val="tx1"/>
                </a:solidFill>
              </a:rPr>
              <a:t>coupon </a:t>
            </a:r>
            <a:r>
              <a:rPr lang="en-US" sz="1400" dirty="0">
                <a:solidFill>
                  <a:schemeClr val="tx1"/>
                </a:solidFill>
              </a:rPr>
              <a:t>(Source: </a:t>
            </a:r>
            <a:r>
              <a:rPr lang="en-US" sz="1400" dirty="0" err="1">
                <a:solidFill>
                  <a:schemeClr val="tx1"/>
                </a:solidFill>
              </a:rPr>
              <a:t>eMarketer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500"/>
              </a:spcBef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Global redemption rate of mobile coupons to average at over 8% by 2016 (Juniper Research)</a:t>
            </a:r>
          </a:p>
          <a:p>
            <a:pPr marL="285750" indent="-285750">
              <a:spcBef>
                <a:spcPts val="500"/>
              </a:spcBef>
              <a:buFont typeface="Arial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Inexpensive compared with </a:t>
            </a:r>
            <a:r>
              <a:rPr lang="en-US" sz="1400" dirty="0" smtClean="0">
                <a:solidFill>
                  <a:schemeClr val="tx1"/>
                </a:solidFill>
              </a:rPr>
              <a:t>print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2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‘Grab &amp; Go’ Coupon Landing Pages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21258" y="6383964"/>
            <a:ext cx="1901483" cy="507831"/>
          </a:xfrm>
        </p:spPr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Tezz</a:t>
            </a:r>
            <a:r>
              <a:rPr lang="en-US" dirty="0" smtClean="0"/>
              <a:t> , 2013 - All Rights Reserved</a:t>
            </a:r>
          </a:p>
          <a:p>
            <a:r>
              <a:rPr lang="en-US" dirty="0" smtClean="0"/>
              <a:t>Contact 407-603-6477</a:t>
            </a:r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9943" y="1638300"/>
            <a:ext cx="6416763" cy="4645152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171450" y="1638300"/>
            <a:ext cx="3028950" cy="2762250"/>
          </a:xfrm>
          <a:prstGeom prst="wedgeRectCallout">
            <a:avLst>
              <a:gd name="adj1" fmla="val -55277"/>
              <a:gd name="adj2" fmla="val 116030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5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For businesses that run regular promotions, a landing page can be setup to allow prospects to grab the coupons they want as desired</a:t>
            </a:r>
          </a:p>
          <a:p>
            <a:pPr marL="285750" indent="-285750">
              <a:spcBef>
                <a:spcPts val="5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The first time a user grabs an offer, they are entered into an opt-in list</a:t>
            </a:r>
          </a:p>
          <a:p>
            <a:pPr marL="285750" indent="-285750">
              <a:spcBef>
                <a:spcPts val="500"/>
              </a:spcBef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Promotions of your coupon landing can be done via signage or social media and is a quick way to building a loyal following of opt-ins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4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ketingPl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861</Words>
  <Application>Microsoft Office PowerPoint</Application>
  <PresentationFormat>On-screen Show (4:3)</PresentationFormat>
  <Paragraphs>89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MarketingPlan</vt:lpstr>
      <vt:lpstr>Mobile Marketing for Bars &amp; Clubs</vt:lpstr>
      <vt:lpstr>SMS Engagement</vt:lpstr>
      <vt:lpstr>Building Opt-in Lists</vt:lpstr>
      <vt:lpstr>Segmenting Customers into Affinity Groups</vt:lpstr>
      <vt:lpstr>TXT2Win Contests</vt:lpstr>
      <vt:lpstr>Defining TEXT2WIN Contests is a Snap</vt:lpstr>
      <vt:lpstr>Use Birthday Wishes to Increase Loyalty</vt:lpstr>
      <vt:lpstr>Coupons, a powerful sales driver</vt:lpstr>
      <vt:lpstr>‘Grab &amp; Go’ Coupon Landing Pages</vt:lpstr>
      <vt:lpstr>Viral Sharing</vt:lpstr>
      <vt:lpstr>SMS for Bars and Clubs is Affordable &amp; Easy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2013-05-28T17:50:36Z</dcterms:created>
  <dcterms:modified xsi:type="dcterms:W3CDTF">2013-09-23T03:15:03Z</dcterms:modified>
  <cp:version/>
</cp:coreProperties>
</file>