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5" r:id="rId4"/>
    <p:sldId id="276" r:id="rId5"/>
    <p:sldId id="268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DE201E"/>
    <a:srgbClr val="9BC63C"/>
    <a:srgbClr val="A9EE9E"/>
    <a:srgbClr val="33CC33"/>
    <a:srgbClr val="CBF4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8E90380-1301-4398-9ABC-9C1441AD096C}" type="datetime1">
              <a:rPr lang="en-US"/>
              <a:pPr/>
              <a:t>01/29/2013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CDFBF4E-D0A8-487B-95BF-78C6CA7C4D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3D3100-3514-45DF-93D5-25C6A865CBFE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3BAF8-E511-479F-8AC3-3EA21321FF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D899C1-2AF6-4BFF-AD8F-B8B6C51034BA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03A23-9CCA-4237-A01A-29D2E5E7F4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8AA043-A1CE-426A-9F15-59074C9C090F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64890-E582-4E23-AD10-3367280161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C1FD3A-2138-4DE9-B30A-05DA5DE956FB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A2459-3B16-46AF-8B34-29F72D8D8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CB4427-F909-44BC-9AC8-B185892C5F60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B035D-BC78-49EB-B512-EDBEFE1D0D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323743-EFFE-491A-B273-3AD833F20424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4E04D-CDBA-41C2-ABAC-D2274AC4B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173B90-297C-4ECC-BD9D-246F931BA4DE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090AF-D7E0-446B-B053-C3CB4AE5A1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CDFA4B-D1AB-4624-802A-2CFBBDA0FFFA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CF2D6-067A-4F1C-A0D9-2A23239BEE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5E398-B381-4077-8364-F32D50939507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336D0-9112-48AD-BEAF-52D61631F6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CD05B8-50A3-4A24-9183-3583401A1DBB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9AFF1-FB63-4EA8-8994-3A9B1A8F45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1576C9-7BD4-4FA4-AA81-D6ACABFE43F8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43904-72C9-4D08-9B96-7D3667560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A5F2C74C-FEC1-4CD3-B67F-A7FC040833C4}" type="datetimeFigureOut">
              <a:rPr lang="en-US"/>
              <a:pPr/>
              <a:t>01/29/2013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B7D8F68B-AA82-4C73-BE74-75602B7B43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MOBILE MARKETING</a:t>
            </a:r>
            <a:b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sz="3200" b="1" dirty="0" smtClean="0">
                <a:solidFill>
                  <a:srgbClr val="A5002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FOR YOUR RESTAURANT!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295400" y="3657600"/>
            <a:ext cx="6400800" cy="106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How Your Restaurant</a:t>
            </a:r>
          </a:p>
          <a:p>
            <a:pPr eaLnBrk="1" hangingPunct="1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Can Increase Sales NOW</a:t>
            </a:r>
            <a:r>
              <a:rPr lang="en-US" sz="2400" dirty="0" smtClean="0">
                <a:solidFill>
                  <a:srgbClr val="898989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!</a:t>
            </a:r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Marketing 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7"/>
          <p:cNvSpPr txBox="1">
            <a:spLocks noChangeArrowheads="1"/>
          </p:cNvSpPr>
          <p:nvPr/>
        </p:nvSpPr>
        <p:spPr bwMode="auto">
          <a:xfrm>
            <a:off x="609600" y="13716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Increase The Effectiveness Of</a:t>
            </a:r>
          </a:p>
          <a:p>
            <a:pPr algn="ctr"/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Your </a:t>
            </a:r>
            <a:r>
              <a:rPr lang="en-US" sz="2400" b="1" dirty="0" smtClean="0">
                <a:solidFill>
                  <a:srgbClr val="A50021"/>
                </a:solidFill>
                <a:cs typeface="Arial" pitchFamily="34" charset="0"/>
              </a:rPr>
              <a:t>Advertising </a:t>
            </a:r>
            <a:r>
              <a:rPr lang="en-US" sz="2400" b="1" dirty="0">
                <a:solidFill>
                  <a:srgbClr val="A50021"/>
                </a:solidFill>
                <a:cs typeface="Arial" pitchFamily="34" charset="0"/>
              </a:rPr>
              <a:t>Dollars!</a:t>
            </a:r>
          </a:p>
        </p:txBody>
      </p:sp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533400" y="22860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cs typeface="Arial" pitchFamily="34" charset="0"/>
              </a:rPr>
              <a:t>Direct Mail \ Newspaper \ Clipper \ TV/Radio \ Billboards \ Yellow Pages</a:t>
            </a:r>
          </a:p>
        </p:txBody>
      </p:sp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lded Corner 7"/>
          <p:cNvSpPr>
            <a:spLocks noChangeArrowheads="1"/>
          </p:cNvSpPr>
          <p:nvPr/>
        </p:nvSpPr>
        <p:spPr bwMode="auto">
          <a:xfrm>
            <a:off x="304800" y="2819400"/>
            <a:ext cx="8382000" cy="2286000"/>
          </a:xfrm>
          <a:prstGeom prst="foldedCorner">
            <a:avLst>
              <a:gd name="adj" fmla="val 16667"/>
            </a:avLst>
          </a:prstGeom>
          <a:solidFill>
            <a:srgbClr val="F2F2F2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6389" name="TextBox 1"/>
          <p:cNvSpPr txBox="1">
            <a:spLocks noChangeArrowheads="1"/>
          </p:cNvSpPr>
          <p:nvPr/>
        </p:nvSpPr>
        <p:spPr bwMode="auto">
          <a:xfrm>
            <a:off x="1524000" y="2971800"/>
            <a:ext cx="56388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/>
              <a:t>Track effectiveness </a:t>
            </a:r>
            <a:r>
              <a:rPr lang="en-US" sz="3200" dirty="0" smtClean="0"/>
              <a:t>of </a:t>
            </a:r>
            <a:r>
              <a:rPr lang="en-US" sz="3200" dirty="0"/>
              <a:t>multiple advertising campaigns by using unique keywords for each </a:t>
            </a:r>
            <a:r>
              <a:rPr lang="en-US" sz="3200" dirty="0" smtClean="0"/>
              <a:t>ad</a:t>
            </a:r>
          </a:p>
          <a:p>
            <a:pPr algn="ctr"/>
            <a:endParaRPr lang="en-US" dirty="0" smtClean="0"/>
          </a:p>
        </p:txBody>
      </p:sp>
      <p:sp>
        <p:nvSpPr>
          <p:cNvPr id="16391" name="Rectangle 1"/>
          <p:cNvSpPr>
            <a:spLocks noChangeArrowheads="1"/>
          </p:cNvSpPr>
          <p:nvPr/>
        </p:nvSpPr>
        <p:spPr bwMode="auto">
          <a:xfrm>
            <a:off x="1066800" y="541020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A50021"/>
                </a:solidFill>
              </a:rPr>
              <a:t>Build your customer list quickly &amp; easily using unique keywords in all of your advertising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7"/>
          <p:cNvSpPr txBox="1">
            <a:spLocks noChangeArrowheads="1"/>
          </p:cNvSpPr>
          <p:nvPr/>
        </p:nvSpPr>
        <p:spPr bwMode="auto">
          <a:xfrm>
            <a:off x="1676400" y="2209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cs typeface="Arial" pitchFamily="34" charset="0"/>
              </a:rPr>
              <a:t>Advantages of Text Marketing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219200" y="2895600"/>
            <a:ext cx="70104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cs typeface="Arial" pitchFamily="34" charset="0"/>
              </a:rPr>
              <a:t>Your </a:t>
            </a:r>
            <a:r>
              <a:rPr lang="en-US" sz="2000" dirty="0">
                <a:cs typeface="Arial" pitchFamily="34" charset="0"/>
              </a:rPr>
              <a:t>Message Won</a:t>
            </a:r>
            <a:r>
              <a:rPr lang="ja-JP" altLang="en-US" sz="2000">
                <a:cs typeface="Arial" pitchFamily="34" charset="0"/>
              </a:rPr>
              <a:t>’</a:t>
            </a:r>
            <a:r>
              <a:rPr lang="en-US" altLang="ja-JP" sz="2000" dirty="0">
                <a:cs typeface="Arial" pitchFamily="34" charset="0"/>
              </a:rPr>
              <a:t>t Be </a:t>
            </a:r>
            <a:r>
              <a:rPr lang="en-US" altLang="ja-JP" sz="2000" dirty="0" smtClean="0">
                <a:cs typeface="Arial" pitchFamily="34" charset="0"/>
              </a:rPr>
              <a:t>Ignored</a:t>
            </a:r>
            <a:r>
              <a:rPr lang="en-US" altLang="ja-JP" sz="2000" dirty="0">
                <a:cs typeface="Arial" pitchFamily="34" charset="0"/>
              </a:rPr>
              <a:t> </a:t>
            </a:r>
            <a:r>
              <a:rPr lang="en-US" altLang="ja-JP" sz="2000" dirty="0" smtClean="0">
                <a:cs typeface="Arial" pitchFamily="34" charset="0"/>
              </a:rPr>
              <a:t>- 95% </a:t>
            </a:r>
            <a:r>
              <a:rPr lang="en-US" altLang="ja-JP" sz="2000" dirty="0">
                <a:cs typeface="Arial" pitchFamily="34" charset="0"/>
              </a:rPr>
              <a:t>of Text Messages are Read within </a:t>
            </a:r>
            <a:r>
              <a:rPr lang="en-US" altLang="ja-JP" sz="2000" dirty="0" smtClean="0">
                <a:cs typeface="Arial" pitchFamily="34" charset="0"/>
              </a:rPr>
              <a:t>5 </a:t>
            </a:r>
            <a:r>
              <a:rPr lang="en-US" altLang="ja-JP" sz="2000" dirty="0">
                <a:cs typeface="Arial" pitchFamily="34" charset="0"/>
              </a:rPr>
              <a:t>Minutes!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 Reach Your Customers in Real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Time - What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If You Could Have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 An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Extra 15-20 Customers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On Your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Slowest Days?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 Increase Response Rates to as High as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40%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- 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Mobile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Coupon Campaigns are Generating Average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Redemption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Rate of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30-40% and Its Rising!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Attract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and Retain NEW </a:t>
            </a: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Customers for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a Fraction of the Cost of Traditional Advertising!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90600" y="1290638"/>
            <a:ext cx="7381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b="1" u="sng" dirty="0" smtClean="0">
                <a:solidFill>
                  <a:srgbClr val="A50021"/>
                </a:solidFill>
                <a:cs typeface="Arial" charset="0"/>
              </a:rPr>
              <a:t>Text </a:t>
            </a:r>
            <a:r>
              <a:rPr lang="en-US" b="1" u="sng" dirty="0">
                <a:solidFill>
                  <a:srgbClr val="A50021"/>
                </a:solidFill>
                <a:cs typeface="Arial" charset="0"/>
              </a:rPr>
              <a:t>Promotions Have Over </a:t>
            </a:r>
            <a:r>
              <a:rPr lang="en-US" b="1" u="sng" dirty="0" smtClean="0">
                <a:solidFill>
                  <a:srgbClr val="A50021"/>
                </a:solidFill>
                <a:cs typeface="Arial" charset="0"/>
              </a:rPr>
              <a:t>95% </a:t>
            </a:r>
            <a:r>
              <a:rPr lang="en-US" b="1" u="sng" dirty="0">
                <a:solidFill>
                  <a:srgbClr val="A50021"/>
                </a:solidFill>
                <a:cs typeface="Arial" charset="0"/>
              </a:rPr>
              <a:t>Open Rate!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/>
          </p:cNvSpPr>
          <p:nvPr>
            <p:ph type="body" idx="1"/>
          </p:nvPr>
        </p:nvSpPr>
        <p:spPr>
          <a:xfrm>
            <a:off x="533400" y="1981200"/>
            <a:ext cx="8153400" cy="41910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Capture your customers mobile #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Offer Mobile Coupons , Discounts and Offers 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Target Slow Days/End of Month sales.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Add Call-to-Action &amp; QR Codes in your print ad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Appointment Confirmations - Reduce No-Shows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Contests, Raffles, Text-to-Win Games to Get NEW Customers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Customer Feedback &amp; Voting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Drive Traffic to Websites &amp; Videos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ea typeface="ＭＳ Ｐゴシック" pitchFamily="34" charset="-128"/>
              </a:rPr>
              <a:t>25X Redemption Rate of Traditional paper Coupons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914400" y="12954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A50021"/>
                </a:solidFill>
              </a:rPr>
              <a:t>How to use Mobile Marketing?</a:t>
            </a:r>
          </a:p>
        </p:txBody>
      </p:sp>
      <p:sp>
        <p:nvSpPr>
          <p:cNvPr id="20483" name="TextBox 5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7"/>
          <p:cNvSpPr txBox="1">
            <a:spLocks noChangeArrowheads="1"/>
          </p:cNvSpPr>
          <p:nvPr/>
        </p:nvSpPr>
        <p:spPr bwMode="auto">
          <a:xfrm>
            <a:off x="1600200" y="1295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A50021"/>
                </a:solidFill>
                <a:cs typeface="Arial" pitchFamily="34" charset="0"/>
              </a:rPr>
              <a:t>Mobile Marketing TEXT </a:t>
            </a:r>
            <a:r>
              <a:rPr lang="en-US" sz="2000" b="1" dirty="0">
                <a:solidFill>
                  <a:srgbClr val="A50021"/>
                </a:solidFill>
                <a:cs typeface="Arial" pitchFamily="34" charset="0"/>
              </a:rPr>
              <a:t>Messaging Examples</a:t>
            </a:r>
          </a:p>
        </p:txBody>
      </p:sp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295400" y="1905000"/>
            <a:ext cx="640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600">
              <a:solidFill>
                <a:srgbClr val="A50021"/>
              </a:solidFill>
            </a:endParaRPr>
          </a:p>
        </p:txBody>
      </p:sp>
      <p:sp>
        <p:nvSpPr>
          <p:cNvPr id="7173" name="Text Box 12"/>
          <p:cNvSpPr txBox="1">
            <a:spLocks noChangeArrowheads="1"/>
          </p:cNvSpPr>
          <p:nvPr/>
        </p:nvSpPr>
        <p:spPr bwMode="auto">
          <a:xfrm>
            <a:off x="990600" y="1676400"/>
            <a:ext cx="7391400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Tuesday $1 Dessert: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Arial" pitchFamily="34" charset="0"/>
              </a:rPr>
              <a:t>This </a:t>
            </a:r>
            <a:r>
              <a:rPr lang="en-US" dirty="0">
                <a:latin typeface="Calibri" pitchFamily="34" charset="0"/>
                <a:cs typeface="Arial" pitchFamily="34" charset="0"/>
              </a:rPr>
              <a:t>Tuesday, All Desserts are $1.00 from 5pm-10pm exclusive for Text VIP Club members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BOGO Wine: </a:t>
            </a:r>
            <a:r>
              <a:rPr lang="en-US" dirty="0">
                <a:latin typeface="Calibri" pitchFamily="34" charset="0"/>
                <a:cs typeface="Arial" pitchFamily="34" charset="0"/>
              </a:rPr>
              <a:t>Text VIP members buy 1 House Wine at </a:t>
            </a:r>
            <a:r>
              <a:rPr lang="en-US" dirty="0" err="1">
                <a:latin typeface="Calibri" pitchFamily="34" charset="0"/>
                <a:cs typeface="Arial" pitchFamily="34" charset="0"/>
              </a:rPr>
              <a:t>Reg</a:t>
            </a:r>
            <a:r>
              <a:rPr lang="en-US" dirty="0">
                <a:latin typeface="Calibri" pitchFamily="34" charset="0"/>
                <a:cs typeface="Arial" pitchFamily="34" charset="0"/>
              </a:rPr>
              <a:t> Price, get one free. Tonight only, Monday xx/xx.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Exclusive Text VIP Offer: </a:t>
            </a:r>
            <a:r>
              <a:rPr lang="en-US" dirty="0">
                <a:latin typeface="Calibri" pitchFamily="34" charset="0"/>
                <a:cs typeface="Arial" pitchFamily="34" charset="0"/>
              </a:rPr>
              <a:t>Free Appetizer on your next visit with any $10 purchase. Hurry, offer expires (in 5 days).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Text VIP Club: </a:t>
            </a:r>
            <a:r>
              <a:rPr lang="en-US" dirty="0">
                <a:latin typeface="Calibri" pitchFamily="34" charset="0"/>
                <a:cs typeface="Arial" pitchFamily="34" charset="0"/>
              </a:rPr>
              <a:t>Try our signature Bread Pudding for FREE, with any Entrée purchase, on </a:t>
            </a:r>
            <a:r>
              <a:rPr lang="en-US" dirty="0" err="1">
                <a:latin typeface="Calibri" pitchFamily="34" charset="0"/>
                <a:cs typeface="Arial" pitchFamily="34" charset="0"/>
              </a:rPr>
              <a:t>ur</a:t>
            </a:r>
            <a:r>
              <a:rPr lang="en-US" dirty="0">
                <a:latin typeface="Calibri" pitchFamily="34" charset="0"/>
                <a:cs typeface="Arial" pitchFamily="34" charset="0"/>
              </a:rPr>
              <a:t> next visit. Valid Only Mon-Thurs.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latin typeface="Calibri" pitchFamily="34" charset="0"/>
                <a:cs typeface="Arial" pitchFamily="34" charset="0"/>
              </a:rPr>
              <a:t>Every Wednesday for Text VIP Club Members, buy any Drink at Regular Price and get your second drink Free.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Calibri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Bring some friends: </a:t>
            </a:r>
            <a:r>
              <a:rPr lang="en-US" dirty="0">
                <a:latin typeface="Calibri" pitchFamily="34" charset="0"/>
                <a:cs typeface="Arial" pitchFamily="34" charset="0"/>
              </a:rPr>
              <a:t>10% off your total bill with any party of 6 or more for VIP Text Club. Offer exp xx/xx.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ChangeArrowheads="1"/>
          </p:cNvSpPr>
          <p:nvPr/>
        </p:nvSpPr>
        <p:spPr bwMode="auto">
          <a:xfrm>
            <a:off x="1066800" y="1371600"/>
            <a:ext cx="708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000" b="1" dirty="0">
                <a:solidFill>
                  <a:srgbClr val="A50021"/>
                </a:solidFill>
              </a:rPr>
              <a:t>We provide you </a:t>
            </a:r>
            <a:r>
              <a:rPr lang="pl-PL" sz="2000" b="1" dirty="0" smtClean="0">
                <a:solidFill>
                  <a:srgbClr val="A50021"/>
                </a:solidFill>
              </a:rPr>
              <a:t>with</a:t>
            </a:r>
            <a:r>
              <a:rPr lang="en-US" sz="2000" b="1" dirty="0" smtClean="0">
                <a:solidFill>
                  <a:srgbClr val="A50021"/>
                </a:solidFill>
              </a:rPr>
              <a:t> full set of </a:t>
            </a:r>
            <a:r>
              <a:rPr lang="pl-PL" sz="2000" b="1" dirty="0" smtClean="0">
                <a:solidFill>
                  <a:srgbClr val="A50021"/>
                </a:solidFill>
              </a:rPr>
              <a:t>Mobile </a:t>
            </a:r>
            <a:r>
              <a:rPr lang="pl-PL" sz="2000" b="1" dirty="0">
                <a:solidFill>
                  <a:srgbClr val="A50021"/>
                </a:solidFill>
              </a:rPr>
              <a:t>Marketing tools</a:t>
            </a:r>
            <a:endParaRPr lang="en-US" sz="2000" b="1" dirty="0">
              <a:solidFill>
                <a:srgbClr val="A50021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43000" y="1905000"/>
            <a:ext cx="7010400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Mobile Coupons with Redemption tracking reports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Mobile Landing Pages linked to SMS, QR Codes or Opt-In Forms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Schedule Campaigns in Advance, Set-It and Forget-It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Multiple Keyword Options, Including Free System Keywords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Easy Contests and Raffles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Appointment Reminder and Confirmation System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American Idol Style Voting, Surveys and Polls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Customized Website and Social Media Opt-In Forms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Complete Auto-Responder Sequences</a:t>
            </a:r>
          </a:p>
          <a:p>
            <a:pPr marL="342900" indent="-3429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1800" dirty="0" smtClean="0">
                <a:latin typeface="Calibri" pitchFamily="34" charset="0"/>
              </a:rPr>
              <a:t> Simple, Easy User Interface with Videos and Support</a:t>
            </a:r>
          </a:p>
        </p:txBody>
      </p:sp>
      <p:sp>
        <p:nvSpPr>
          <p:cNvPr id="24579" name="Text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Marketing </a:t>
            </a:r>
            <a:r>
              <a:rPr lang="en-US" sz="36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your Finger Tips!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3822</TotalTime>
  <Words>501</Words>
  <Application>Microsoft Office PowerPoint</Application>
  <PresentationFormat>On-screen Show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MOBILE MARKETING FOR YOUR RESTAURANT!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MARKETING FOR RETAIL</dc:title>
  <dc:creator>patrick</dc:creator>
  <cp:lastModifiedBy>tino</cp:lastModifiedBy>
  <cp:revision>159</cp:revision>
  <dcterms:created xsi:type="dcterms:W3CDTF">2010-11-17T16:58:23Z</dcterms:created>
  <dcterms:modified xsi:type="dcterms:W3CDTF">2013-01-30T00:22:47Z</dcterms:modified>
</cp:coreProperties>
</file>